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85" r:id="rId2"/>
    <p:sldId id="271" r:id="rId3"/>
    <p:sldId id="258" r:id="rId4"/>
    <p:sldId id="257" r:id="rId5"/>
    <p:sldId id="259" r:id="rId6"/>
    <p:sldId id="284" r:id="rId7"/>
    <p:sldId id="280" r:id="rId8"/>
    <p:sldId id="260" r:id="rId9"/>
    <p:sldId id="274" r:id="rId10"/>
    <p:sldId id="283" r:id="rId11"/>
    <p:sldId id="286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E78333D2-3022-4004-B0B9-9D7DB7B3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1BA30A5B-CC32-42DA-A3C7-EB786352D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4FA24AA3-EA63-493A-9F4A-0B74327EA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58FA827F-DA1F-4871-B623-F25B86602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6CC26B70-D15E-465B-8420-020D66D2F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5367" name="Rectangle 6">
            <a:extLst>
              <a:ext uri="{FF2B5EF4-FFF2-40B4-BE49-F238E27FC236}">
                <a16:creationId xmlns:a16="http://schemas.microsoft.com/office/drawing/2014/main" id="{228CE578-5A79-4B5E-BC45-66DB97161B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0362" cy="124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1D70CE4-AED8-42CC-B0B4-1A6EB0C9913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58DBED6-97CD-42EC-B319-CCAAD160ECB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75BCC50E-A9D0-46E0-8B88-F05A431C6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0385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A7AFF3F5-7894-4BDC-B35E-3BE6B2B1E03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9143352D-9B57-4054-8561-65FE842F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58DBED6-97CD-42EC-B319-CCAAD160ECB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75BCC50E-A9D0-46E0-8B88-F05A431C6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0D4F4481-827C-4E76-9FD1-930E1271288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55CFF9F5-973C-4F49-AB5B-96AC3275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630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D04979D9-8978-458C-946F-D52399FAD89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3489BA1A-B9C4-4878-BF4D-343A0ABC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9642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CB2F0975-ECB1-4744-A62F-BBF99A73B48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02ADAAC4-7908-4874-9EB0-8C2C416AD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2264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CB2F0975-ECB1-4744-A62F-BBF99A73B48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02ADAAC4-7908-4874-9EB0-8C2C416AD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1329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D4D12C51-A3AF-42DE-A40D-ADBEDB811D6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99D417E1-0BE2-47BE-B89A-7CCC158A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58DBED6-97CD-42EC-B319-CCAAD160ECB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75BCC50E-A9D0-46E0-8B88-F05A431C6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9278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6AE7E-C8B2-40BB-9E41-82FA07786F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F8166-F250-4D68-8FE1-9A7A23968C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1BB41-1827-4EEE-89D4-F98123FEF28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A30AF-85BE-4C2A-A7F3-B8645326BD8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8679776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32463-D879-4079-835B-8F72CB59FF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45560-F079-46BC-87F7-78233F6BCF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A9F70-0798-4092-9BAA-EB0E44D37F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C7DCD-3224-4754-9CED-93CBA36C681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387199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28588"/>
            <a:ext cx="2054225" cy="5988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3450" cy="5988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7D304-1467-4DAE-9A72-9A420DD036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12443-C3E8-4A35-8B20-51525A85F6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3B59-4C5A-49EE-8960-F0638E013E2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3234B-229E-4059-9B1D-F4543F030A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488596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6306FD-12E9-4B6D-99ED-54A0C6E0A1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DDD12-A77A-457F-B9FE-24D5E4FBFF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5B88CA-3BE3-43EE-B659-F22DD68FA7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8467-E773-40DC-B715-C155285EBA7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5378244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3837" cy="2181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33825"/>
            <a:ext cx="4033837" cy="218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217781-5A51-4B27-8AD4-9541C32C27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830946-2EBC-4850-B1BE-7199A920CB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720AC3-A980-42D9-B4B1-272F13B312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2EF19-635D-40A4-9155-CCD8F7847C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882218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F17AB-5602-4EE9-B222-E8EAABEBC2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642BF-9812-4C3D-839B-D40E283C27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C8072-37AF-415B-B9A6-B87CB4EA6CD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EF3EF-A642-450C-8299-60495A6BFDD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6840917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C09A4-3770-436A-A4BB-16B7B49AB7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6030C-0B0B-4449-BA15-22F4EDEA5B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CAC52-8AC1-4284-A2BA-603883806D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DBE45-FB2E-4799-902F-13D2EA0077A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826546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ED8DB1-A628-4D74-8819-B27B51BA23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6CBF412-2A6F-476F-ADB1-74CCA298F54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34DA84-41D2-462D-9661-51F2C8BDC7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F30A3-E498-456B-B341-DC54C72FFE4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38823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BC9887A-823B-40E3-A141-4474AB5064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110FA3-0979-40AA-95F9-7E50549CC2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5664439-5EEC-41B1-8D60-1098E6510A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DF8EA-74D4-4842-8365-FEBCFB76AA6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35116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691A7BE-7BA6-4B2B-8BB6-04F13F6F09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D2930-47E2-417D-8C37-03FE813991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5495D0-327F-4B74-8B9F-D49F455143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40D65-DD41-4B6F-A939-A755E23C499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43793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F87964-646C-4D49-A4E7-7296D92646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3254B2-03E8-4C15-88F1-68110FF387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431C20-CB28-4411-B96E-E19C70FDCD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72D24-2AF0-4391-A8FD-27F25CC31DF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3152151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EF31FA-9904-4885-BACF-833F762861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831B29-42C5-45F5-9058-C0813DE3B4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8591E79-EF7C-4AE8-8A1F-69E09CCD1D8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85147-0C6F-4CE1-BAFA-D7998B433EE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150367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29CBBB-F1B7-4606-82A7-1D951ABDF6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5EF59A-523B-4114-A98F-DD377B2DFD0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D90AEEE-5535-4FF8-A214-D83348CDC6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671E9-277F-4EE7-8E3C-1844058A298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0479264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521D064-31D4-4B21-84AA-97189E35C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0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C030FDE-A6AF-49DA-B041-39D84DBA2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52D8111-7A1A-46AB-9AB7-78F165AE37C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D7B0C3-409D-4D56-B003-6F3EC167BEE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784F09-E00D-422E-B333-500D4579E0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D424A9D-CCA7-4BF2-8476-0410505E008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hyperlink" Target="https://www.youtube.com/watch?v=U2iZ83oIZH0" TargetMode="External"/><Relationship Id="rId4" Type="http://schemas.openxmlformats.org/officeDocument/2006/relationships/hyperlink" Target="https://www.youtube.com/watch?v=tPs4Tmb5Fx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DD6334D8-B538-4DFE-BDA9-E3214A856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sumérok, a mezopotámiai civilizáció létrehozói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6F09961-5A99-4BF4-BD2B-49A3A39770B8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Jelentése: folyamvölgy: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Tigris és </a:t>
            </a:r>
            <a:r>
              <a:rPr lang="hu-H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Eufratesz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(termékeny iszap)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öntözéses földművelés </a:t>
            </a:r>
          </a:p>
        </p:txBody>
      </p:sp>
      <p:pic>
        <p:nvPicPr>
          <p:cNvPr id="4" name="Kép 3" descr="A képen kő, ülő, épület látható&#10;&#10;Automatikusan generált leírás">
            <a:extLst>
              <a:ext uri="{FF2B5EF4-FFF2-40B4-BE49-F238E27FC236}">
                <a16:creationId xmlns:a16="http://schemas.microsoft.com/office/drawing/2014/main" id="{7C76E5E5-ABA0-4B68-81DE-B9C0FA952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8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07643B38-BAB0-4F5A-BAEB-ADA623407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503238"/>
          </a:xfrm>
        </p:spPr>
        <p:txBody>
          <a:bodyPr/>
          <a:lstStyle/>
          <a:p>
            <a:pPr algn="r"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vallás 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F02E8CF-7AC6-4491-9505-462450387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275" y="1052736"/>
            <a:ext cx="4727575" cy="2664296"/>
          </a:xfrm>
        </p:spPr>
        <p:txBody>
          <a:bodyPr/>
          <a:lstStyle/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 b="1" dirty="0">
                <a:latin typeface="Cambria" panose="02040503050406030204" pitchFamily="18" charset="0"/>
              </a:rPr>
              <a:t>Vallás: félelmetes istenek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csillagászat fontos:</a:t>
            </a:r>
          </a:p>
          <a:p>
            <a:pPr marL="7938" indent="0" eaLnBrk="1" hangingPunct="1">
              <a:lnSpc>
                <a:spcPct val="90000"/>
              </a:lnSpc>
              <a:spcBef>
                <a:spcPts val="700"/>
              </a:spcBef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Az áradások idejét meg kell határozni</a:t>
            </a:r>
          </a:p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  a </a:t>
            </a:r>
            <a:r>
              <a:rPr lang="hu-HU" altLang="hu-HU" sz="24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zikkuratok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4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tetejéről</a:t>
            </a:r>
            <a:endParaRPr lang="hu-HU" altLang="hu-HU" sz="2400" b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7938" indent="0" eaLnBrk="1" hangingPunct="1">
              <a:lnSpc>
                <a:spcPct val="90000"/>
              </a:lnSpc>
              <a:spcBef>
                <a:spcPts val="700"/>
              </a:spcBef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tanulmányozták a csillagokat</a:t>
            </a:r>
          </a:p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  jóslás</a:t>
            </a:r>
          </a:p>
          <a:p>
            <a:pPr marL="350838" eaLnBrk="1" hangingPunct="1">
              <a:lnSpc>
                <a:spcPct val="90000"/>
              </a:lnSpc>
              <a:spcBef>
                <a:spcPts val="700"/>
              </a:spcBef>
              <a:buClrTx/>
              <a:buFont typeface="Wingdings" panose="05000000000000000000" pitchFamily="2" charset="2"/>
              <a:buChar char="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Hatos számrendszer</a:t>
            </a: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</a:rPr>
              <a:t>	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 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a</a:t>
            </a:r>
            <a:r>
              <a:rPr lang="hu-HU" altLang="hu-HU" sz="2400" dirty="0">
                <a:latin typeface="Cambria" panose="02040503050406030204" pitchFamily="18" charset="0"/>
              </a:rPr>
              <a:t> kör 360 fokos beosztása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a nap </a:t>
            </a:r>
            <a:r>
              <a:rPr lang="hu-HU" altLang="hu-HU" sz="2400" dirty="0">
                <a:latin typeface="Cambria" panose="02040503050406030204" pitchFamily="18" charset="0"/>
              </a:rPr>
              <a:t>24 órára osztása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	+ az óra 60 percre osztása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</a:t>
            </a:r>
          </a:p>
        </p:txBody>
      </p:sp>
      <p:pic>
        <p:nvPicPr>
          <p:cNvPr id="3" name="Kép 2" descr="A képen kő, macska, ülő, régi látható&#10;&#10;Automatikusan generált leírás">
            <a:extLst>
              <a:ext uri="{FF2B5EF4-FFF2-40B4-BE49-F238E27FC236}">
                <a16:creationId xmlns:a16="http://schemas.microsoft.com/office/drawing/2014/main" id="{8489D995-C00A-41D9-87BD-DA23DA52C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01" y="1052736"/>
            <a:ext cx="4337250" cy="57802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DD6334D8-B538-4DFE-BDA9-E3214A856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sumérok, a mezopotámiai civilizáció létrehozói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6F09961-5A99-4BF4-BD2B-49A3A39770B8}"/>
              </a:ext>
            </a:extLst>
          </p:cNvPr>
          <p:cNvSpPr/>
          <p:nvPr/>
        </p:nvSpPr>
        <p:spPr>
          <a:xfrm>
            <a:off x="1835696" y="1052736"/>
            <a:ext cx="5022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hu-HU" sz="4000" dirty="0">
                <a:solidFill>
                  <a:schemeClr val="tx1"/>
                </a:solidFill>
                <a:latin typeface="Engravers MT" panose="02090707080505020304" pitchFamily="18" charset="0"/>
                <a:ea typeface="Times New Roman" panose="02020603050405020304" pitchFamily="18" charset="0"/>
              </a:rPr>
              <a:t>VÉGE!!!</a:t>
            </a:r>
          </a:p>
        </p:txBody>
      </p:sp>
      <p:pic>
        <p:nvPicPr>
          <p:cNvPr id="5" name="Kép 4" descr="A képen épület, rom, tégla, régi látható&#10;&#10;Automatikusan generált leírás">
            <a:extLst>
              <a:ext uri="{FF2B5EF4-FFF2-40B4-BE49-F238E27FC236}">
                <a16:creationId xmlns:a16="http://schemas.microsoft.com/office/drawing/2014/main" id="{8072824B-7CF8-4C5E-87EB-7D33CAA1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95" y="1781404"/>
            <a:ext cx="6840810" cy="50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3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37C751-DEDF-414A-9A10-746F5A7D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08720"/>
            <a:ext cx="8281739" cy="651793"/>
          </a:xfrm>
        </p:spPr>
        <p:txBody>
          <a:bodyPr/>
          <a:lstStyle/>
          <a:p>
            <a:r>
              <a:rPr lang="hu-HU"/>
              <a:t>Mezopotámia földje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914F953-0A3C-4168-979B-A04FF57A70A8}"/>
              </a:ext>
            </a:extLst>
          </p:cNvPr>
          <p:cNvSpPr/>
          <p:nvPr/>
        </p:nvSpPr>
        <p:spPr>
          <a:xfrm>
            <a:off x="150177" y="1859339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Jelentése: folyamvölgy: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Tigris és </a:t>
            </a:r>
            <a:r>
              <a:rPr lang="hu-HU" dirty="0" err="1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Eufratesz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(termékeny iszap)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öntözéses földművelés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Csatornázás is kell –gátak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Gabona, gyümölcs,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zöldség, szarvasmarha, juh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fejlődés lehetősége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fa, kő, fém hiányzott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à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szükséges a csere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à"/>
              <a:tabLst>
                <a:tab pos="457200" algn="l"/>
              </a:tabLst>
            </a:pPr>
            <a:r>
              <a:rPr lang="hu-HU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Fejlett kereskedelem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A457ACE-9AF6-4EC8-AC6C-FD61DC1D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01" y="2132696"/>
            <a:ext cx="5771199" cy="472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F4645EB4-AA02-4438-BD1A-FDC3592B0C77}"/>
              </a:ext>
            </a:extLst>
          </p:cNvPr>
          <p:cNvSpPr/>
          <p:nvPr/>
        </p:nvSpPr>
        <p:spPr>
          <a:xfrm>
            <a:off x="3424401" y="74599"/>
            <a:ext cx="5130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Mezopotámia természeti viszonyai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553229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5B8CD743-1251-44BC-853D-96DA504A3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4825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Mezopotámia természeti viszonyai 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4AF5EEB3-1165-49A0-9D76-859CA68E6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196" y="980728"/>
            <a:ext cx="8784975" cy="476151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400" b="1" dirty="0">
                <a:latin typeface="Cambria" panose="02040503050406030204" pitchFamily="18" charset="0"/>
              </a:rPr>
              <a:t>Mezopotámia =</a:t>
            </a:r>
            <a:r>
              <a:rPr lang="hu-HU" altLang="hu-HU" sz="2400" dirty="0">
                <a:latin typeface="Cambria" panose="02040503050406030204" pitchFamily="18" charset="0"/>
              </a:rPr>
              <a:t> folyamköz: </a:t>
            </a:r>
            <a:r>
              <a:rPr lang="hu-HU" altLang="hu-HU" sz="2400" b="1" dirty="0">
                <a:latin typeface="Cambria" panose="02040503050406030204" pitchFamily="18" charset="0"/>
              </a:rPr>
              <a:t>Tigris</a:t>
            </a:r>
            <a:r>
              <a:rPr lang="hu-HU" altLang="hu-HU" sz="2400" dirty="0">
                <a:latin typeface="Cambria" panose="02040503050406030204" pitchFamily="18" charset="0"/>
              </a:rPr>
              <a:t> és </a:t>
            </a:r>
            <a:r>
              <a:rPr lang="hu-HU" altLang="hu-HU" sz="2400" b="1" dirty="0">
                <a:latin typeface="Cambria" panose="02040503050406030204" pitchFamily="18" charset="0"/>
              </a:rPr>
              <a:t>Eufrátesz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400" b="1" dirty="0">
                <a:latin typeface="Cambria" panose="02040503050406030204" pitchFamily="18" charset="0"/>
              </a:rPr>
              <a:t>Sumérok: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400" b="1" dirty="0">
                <a:latin typeface="Cambria" panose="02040503050406030204" pitchFamily="18" charset="0"/>
              </a:rPr>
              <a:t>-</a:t>
            </a:r>
            <a:r>
              <a:rPr lang="hu-HU" altLang="hu-HU" sz="2400" dirty="0">
                <a:latin typeface="Cambria" panose="02040503050406030204" pitchFamily="18" charset="0"/>
              </a:rPr>
              <a:t>letelepedés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400" dirty="0">
                <a:latin typeface="Cambria" panose="02040503050406030204" pitchFamily="18" charset="0"/>
              </a:rPr>
              <a:t>a folyóknál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400" b="1" dirty="0">
                <a:latin typeface="Cambria" panose="02040503050406030204" pitchFamily="18" charset="0"/>
              </a:rPr>
              <a:t>- Rejtélyes nép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400" b="1" dirty="0">
                <a:latin typeface="Cambria" panose="02040503050406030204" pitchFamily="18" charset="0"/>
              </a:rPr>
              <a:t>- Városok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400" b="1" dirty="0">
                <a:latin typeface="Cambria" panose="02040503050406030204" pitchFamily="18" charset="0"/>
              </a:rPr>
              <a:t>alapítása: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400" dirty="0">
                <a:latin typeface="Cambria" panose="02040503050406030204" pitchFamily="18" charset="0"/>
              </a:rPr>
              <a:t>Ur, Uruk,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400" dirty="0">
                <a:latin typeface="Cambria" panose="02040503050406030204" pitchFamily="18" charset="0"/>
              </a:rPr>
              <a:t>Babilon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759B7E48-AEF9-4116-AC2A-61CDD3E8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434298"/>
            <a:ext cx="6624735" cy="542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4">
            <a:extLst>
              <a:ext uri="{FF2B5EF4-FFF2-40B4-BE49-F238E27FC236}">
                <a16:creationId xmlns:a16="http://schemas.microsoft.com/office/drawing/2014/main" id="{B9BC7797-4212-4715-9519-1FCA09DD9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25" y="6525344"/>
            <a:ext cx="2077525" cy="31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Mezopotámia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DD6334D8-B538-4DFE-BDA9-E3214A856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élelmiszer-termelés bölcsője: a termékeny félhold</a:t>
            </a: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E8FA591E-5646-432D-8771-77E9E2CC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008063"/>
            <a:ext cx="8404225" cy="58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780FC32F-8037-43F0-8F6D-7A582A702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504825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templomgazdaságok (toronytemplom-</a:t>
            </a:r>
            <a:r>
              <a:rPr lang="hu-HU" altLang="hu-HU" sz="2400" b="1" dirty="0" err="1">
                <a:solidFill>
                  <a:srgbClr val="FFFF66"/>
                </a:solidFill>
                <a:latin typeface="Cambria" panose="02040503050406030204" pitchFamily="18" charset="0"/>
              </a:rPr>
              <a:t>zikkurat</a:t>
            </a: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) 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3B775C7-DC6B-4D90-918C-018C9BFB6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989013"/>
            <a:ext cx="8784976" cy="1935931"/>
          </a:xfrm>
        </p:spPr>
        <p:txBody>
          <a:bodyPr/>
          <a:lstStyle/>
          <a:p>
            <a:pPr marL="350837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latin typeface="Cambria" panose="02040503050406030204" pitchFamily="18" charset="0"/>
              </a:rPr>
              <a:t>A termelés összehangolása, megszervezése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400" b="1" dirty="0">
                <a:latin typeface="Cambria" panose="02040503050406030204" pitchFamily="18" charset="0"/>
              </a:rPr>
              <a:t>templomgazdaságok: önellátó rendszer</a:t>
            </a:r>
          </a:p>
          <a:p>
            <a:pPr marL="350837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latin typeface="Cambria" panose="02040503050406030204" pitchFamily="18" charset="0"/>
              </a:rPr>
              <a:t>Hivatalnokok</a:t>
            </a:r>
          </a:p>
          <a:p>
            <a:pPr marL="7937" indent="0" eaLnBrk="1" hangingPunct="1">
              <a:spcBef>
                <a:spcPct val="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latin typeface="Cambria" panose="02040503050406030204" pitchFamily="18" charset="0"/>
              </a:rPr>
              <a:t>és papság</a:t>
            </a:r>
          </a:p>
          <a:p>
            <a:pPr marL="7937" indent="0" eaLnBrk="1" hangingPunct="1">
              <a:spcBef>
                <a:spcPct val="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latin typeface="Cambria" panose="02040503050406030204" pitchFamily="18" charset="0"/>
              </a:rPr>
              <a:t>irányítanak</a:t>
            </a:r>
          </a:p>
          <a:p>
            <a:pPr marL="350837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latin typeface="Cambria" panose="02040503050406030204" pitchFamily="18" charset="0"/>
              </a:rPr>
              <a:t>Közrendű </a:t>
            </a:r>
          </a:p>
          <a:p>
            <a:pPr marL="7937" indent="0" eaLnBrk="1" hangingPunct="1">
              <a:spcBef>
                <a:spcPct val="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latin typeface="Cambria" panose="02040503050406030204" pitchFamily="18" charset="0"/>
              </a:rPr>
              <a:t>szabadok:</a:t>
            </a:r>
          </a:p>
          <a:p>
            <a:pPr marL="350837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latin typeface="Cambria" panose="02040503050406030204" pitchFamily="18" charset="0"/>
              </a:rPr>
              <a:t>földművesek, </a:t>
            </a:r>
          </a:p>
          <a:p>
            <a:pPr marL="7937" indent="0" eaLnBrk="1" hangingPunct="1">
              <a:spcBef>
                <a:spcPct val="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latin typeface="Cambria" panose="02040503050406030204" pitchFamily="18" charset="0"/>
              </a:rPr>
              <a:t>és kézművesek</a:t>
            </a:r>
          </a:p>
          <a:p>
            <a:pPr marL="7937" indent="0" eaLnBrk="1" hangingPunct="1">
              <a:spcBef>
                <a:spcPct val="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latin typeface="Cambria" panose="02040503050406030204" pitchFamily="18" charset="0"/>
              </a:rPr>
              <a:t>dolgoznak</a:t>
            </a:r>
          </a:p>
          <a:p>
            <a:pPr marL="350837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latin typeface="Cambria" panose="02040503050406030204" pitchFamily="18" charset="0"/>
              </a:rPr>
              <a:t>Önellátó rendszer</a:t>
            </a:r>
          </a:p>
          <a:p>
            <a:pPr marL="7937" indent="0" eaLnBrk="1" hangingPunct="1">
              <a:spcBef>
                <a:spcPct val="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	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306C3A5-2E82-4DFB-972C-43ED97112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3" y="5395528"/>
            <a:ext cx="3059832" cy="14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hu-HU" altLang="hu-HU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hu-HU" altLang="hu-HU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r" eaLnBrk="1" hangingPunct="1">
              <a:buClrTx/>
              <a:buFontTx/>
              <a:buNone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A templom/palotagazdaság működése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7D57EA7E-BF04-4DC1-BECD-750EBED09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71" y="1857514"/>
            <a:ext cx="5976664" cy="4915788"/>
          </a:xfrm>
          <a:prstGeom prst="rect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277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4B9FD4F1-A0DC-448F-B06C-7F110163F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4825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toronytemplom (</a:t>
            </a:r>
            <a:r>
              <a:rPr lang="hu-HU" altLang="hu-HU" sz="2400" b="1" dirty="0" err="1">
                <a:solidFill>
                  <a:srgbClr val="FFFF66"/>
                </a:solidFill>
                <a:latin typeface="Cambria" panose="02040503050406030204" pitchFamily="18" charset="0"/>
              </a:rPr>
              <a:t>zikkurat</a:t>
            </a: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)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22ACA24-3443-404C-A1BE-0D389F3E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6362700" cy="329565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D70CD42-64DC-49FA-BF17-6354651818B0}"/>
              </a:ext>
            </a:extLst>
          </p:cNvPr>
          <p:cNvSpPr/>
          <p:nvPr/>
        </p:nvSpPr>
        <p:spPr>
          <a:xfrm>
            <a:off x="435537" y="4653136"/>
            <a:ext cx="57066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 </a:t>
            </a:r>
            <a:r>
              <a:rPr lang="hu-HU" altLang="hu-HU" b="1" dirty="0" err="1">
                <a:solidFill>
                  <a:schemeClr val="tx1"/>
                </a:solidFill>
                <a:latin typeface="Cambria" panose="02040503050406030204" pitchFamily="18" charset="0"/>
              </a:rPr>
              <a:t>zikkurat</a:t>
            </a:r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  </a:t>
            </a:r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gazdasági és tudományos központ</a:t>
            </a:r>
            <a:b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		</a:t>
            </a:r>
          </a:p>
          <a:p>
            <a:endParaRPr lang="hu-HU" altLang="hu-HU" dirty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https://www.youtube.com/watch?v=tPs4Tmb5Fx0</a:t>
            </a:r>
            <a:endParaRPr lang="hu-HU" altLang="hu-H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hu-HU" altLang="hu-H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https://www.youtube.com/watch?v=U2iZ83oIZH0</a:t>
            </a:r>
            <a:endParaRPr lang="hu-HU" altLang="hu-H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hu-HU" altLang="hu-H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b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EDBDDC4-3E7D-48F5-AD37-1F87C8DCD8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53" t="10564" r="14791" b="23811"/>
          <a:stretch/>
        </p:blipFill>
        <p:spPr>
          <a:xfrm>
            <a:off x="6012160" y="4640075"/>
            <a:ext cx="308605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6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1"/>
          </a:xfrm>
        </p:spPr>
        <p:txBody>
          <a:bodyPr/>
          <a:lstStyle/>
          <a:p>
            <a:pPr algn="r"/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Sumer virágzása</a:t>
            </a: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92D2AD9-DC75-42EA-B548-33B7601A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44" y="2636912"/>
            <a:ext cx="7571669" cy="407114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D5746B73-972A-416A-AF64-259330A31280}"/>
              </a:ext>
            </a:extLst>
          </p:cNvPr>
          <p:cNvSpPr/>
          <p:nvPr/>
        </p:nvSpPr>
        <p:spPr>
          <a:xfrm>
            <a:off x="770644" y="994661"/>
            <a:ext cx="80498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Városállamok kialakulása (Ur, Uruk, Babilon):</a:t>
            </a:r>
            <a:br>
              <a:rPr lang="hu-HU" altLang="hu-HU" sz="20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  <a:t>	</a:t>
            </a: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  <a:t>Kis közösségekben: munka megszervezése, együttélés szabályai, védelem</a:t>
            </a:r>
          </a:p>
          <a:p>
            <a:pPr eaLnBrk="1" hangingPunct="1">
              <a:spcBef>
                <a:spcPts val="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    Sok kis közösség együttélése  falvak, városok kialakulása</a:t>
            </a:r>
          </a:p>
          <a:p>
            <a:pPr eaLnBrk="1" hangingPunct="1">
              <a:spcBef>
                <a:spcPts val="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    Állam szükségessége: munkaszervezés, védelem, rendfenntartás átfogóan</a:t>
            </a:r>
          </a:p>
          <a:p>
            <a:pPr eaLnBrk="1" hangingPunct="1">
              <a:spcBef>
                <a:spcPts val="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    Vallási szertartások, közös hit: erkölcsi összefogó erő</a:t>
            </a:r>
            <a:br>
              <a:rPr lang="hu-HU" altLang="hu-HU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hu-HU" altLang="hu-H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5399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B614FCF0-2E10-4927-B3C2-93EFC4A52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503238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Sumer virágzása 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4E60027-EEAD-4210-B418-D0952EFD2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981076"/>
            <a:ext cx="8784976" cy="2324694"/>
          </a:xfrm>
        </p:spPr>
        <p:txBody>
          <a:bodyPr/>
          <a:lstStyle/>
          <a:p>
            <a:pPr marL="342000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85250" algn="l"/>
              </a:tabLst>
            </a:pPr>
            <a:r>
              <a:rPr lang="hu-HU" altLang="hu-HU" sz="2400" b="1" dirty="0">
                <a:latin typeface="Cambria" panose="02040503050406030204" pitchFamily="18" charset="0"/>
              </a:rPr>
              <a:t>Az állam funkciói: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400" dirty="0">
                <a:latin typeface="Cambria" panose="02040503050406030204" pitchFamily="18" charset="0"/>
              </a:rPr>
              <a:t>irányítás: király, papság (papkirályok)</a:t>
            </a:r>
          </a:p>
          <a:p>
            <a:pPr marL="0" indent="0" eaLnBrk="1" hangingPunct="1">
              <a:spcBef>
                <a:spcPts val="0"/>
              </a:spcBef>
              <a:buClr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85250" algn="l"/>
              </a:tabLst>
            </a:pP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       b</a:t>
            </a:r>
            <a:r>
              <a:rPr lang="hu-HU" altLang="hu-HU" sz="2400" dirty="0">
                <a:latin typeface="Cambria" panose="02040503050406030204" pitchFamily="18" charset="0"/>
              </a:rPr>
              <a:t>első és külső rend fenntartása: katonák (védelem és rend)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 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400" dirty="0">
                <a:latin typeface="Cambria" panose="02040503050406030204" pitchFamily="18" charset="0"/>
              </a:rPr>
              <a:t>munkaszervezés és ellenőrzés: papság, hivatalnokok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Az állam fenntartása az </a:t>
            </a:r>
            <a:r>
              <a:rPr lang="hu-HU" altLang="hu-HU" sz="2400" b="1" dirty="0">
                <a:latin typeface="Cambria" panose="02040503050406030204" pitchFamily="18" charset="0"/>
              </a:rPr>
              <a:t>adók</a:t>
            </a:r>
            <a:r>
              <a:rPr lang="hu-HU" altLang="hu-HU" sz="2400" dirty="0">
                <a:latin typeface="Cambria" panose="02040503050406030204" pitchFamily="18" charset="0"/>
              </a:rPr>
              <a:t> révén –a közrendű szabadok adóznak </a:t>
            </a:r>
            <a:endParaRPr lang="hu-HU" altLang="hu-HU" sz="2400" b="1" dirty="0">
              <a:latin typeface="Cambria" panose="02040503050406030204" pitchFamily="18" charset="0"/>
            </a:endParaRP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26E7313A-87C8-46AE-A47E-D812B0E8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6" y="3305769"/>
            <a:ext cx="7506667" cy="355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7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B614FCF0-2E10-4927-B3C2-93EFC4A52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503238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despotikus állam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18E8E-257F-4E98-B06F-0BE02B5D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417097"/>
            <a:ext cx="3985536" cy="5107528"/>
          </a:xfrm>
          <a:prstGeom prst="rect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8F3442DE-3BB3-4001-ABD0-71EC9B6E105D}"/>
              </a:ext>
            </a:extLst>
          </p:cNvPr>
          <p:cNvSpPr/>
          <p:nvPr/>
        </p:nvSpPr>
        <p:spPr>
          <a:xfrm>
            <a:off x="251520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DESPOTIZMUS: 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Korlátlan hatalom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altLang="hu-HU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Vezető (Sumerok: ENSZI-PAPKIRÁLY): despotikus (korlátlan) hatalom</a:t>
            </a:r>
            <a:b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 isteni tisztelet</a:t>
            </a:r>
            <a:b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az </a:t>
            </a: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egész ország és lakossága</a:t>
            </a:r>
            <a:b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	felett rendelkezett</a:t>
            </a:r>
          </a:p>
          <a:p>
            <a:pPr eaLnBrk="1" hangingPunct="1">
              <a:spcBef>
                <a:spcPts val="0"/>
              </a:spcBef>
            </a:pPr>
            <a:endParaRPr lang="hu-HU" altLang="hu-HU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Védelem, rend: katonák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Munkaszervezés, adóbeszedés: papság</a:t>
            </a:r>
          </a:p>
          <a:p>
            <a:pPr eaLnBrk="1" hangingPunct="1">
              <a:spcBef>
                <a:spcPts val="0"/>
              </a:spcBef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 és hivatalnokok (írnokok)</a:t>
            </a:r>
          </a:p>
          <a:p>
            <a:pPr eaLnBrk="1" hangingPunct="1">
              <a:spcBef>
                <a:spcPts val="0"/>
              </a:spcBef>
            </a:pPr>
            <a:endParaRPr lang="hu-HU" altLang="hu-HU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Közrendű szabadok</a:t>
            </a: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</a:rPr>
              <a:t>: dolgoznak és </a:t>
            </a:r>
          </a:p>
          <a:p>
            <a:pPr eaLnBrk="1" hangingPunct="1">
              <a:spcBef>
                <a:spcPts val="0"/>
              </a:spcBef>
            </a:pP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</a:rPr>
              <a:t>adóznak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Rabszolgák:</a:t>
            </a: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</a:rPr>
              <a:t> házi rabszolgaság –de: szerepük folyamatosan nőtt</a:t>
            </a:r>
          </a:p>
        </p:txBody>
      </p:sp>
    </p:spTree>
    <p:extLst>
      <p:ext uri="{BB962C8B-B14F-4D97-AF65-F5344CB8AC3E}">
        <p14:creationId xmlns:p14="http://schemas.microsoft.com/office/powerpoint/2010/main" val="402249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6768</TotalTime>
  <Words>430</Words>
  <Application>Microsoft Office PowerPoint</Application>
  <PresentationFormat>Diavetítés a képernyőre (4:3 oldalarány)</PresentationFormat>
  <Paragraphs>83</Paragraphs>
  <Slides>11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Cambria</vt:lpstr>
      <vt:lpstr>Engravers MT</vt:lpstr>
      <vt:lpstr>Symbol</vt:lpstr>
      <vt:lpstr>Times New Roman</vt:lpstr>
      <vt:lpstr>Wingdings</vt:lpstr>
      <vt:lpstr>Office Theme</vt:lpstr>
      <vt:lpstr>A sumérok, a mezopotámiai civilizáció létrehozói </vt:lpstr>
      <vt:lpstr>Mezopotámia földje</vt:lpstr>
      <vt:lpstr>Mezopotámia természeti viszonyai </vt:lpstr>
      <vt:lpstr>Az élelmiszer-termelés bölcsője: a termékeny félhold</vt:lpstr>
      <vt:lpstr>A templomgazdaságok (toronytemplom-zikkurat) </vt:lpstr>
      <vt:lpstr>A toronytemplom (zikkurat) </vt:lpstr>
      <vt:lpstr>Sumer virágzása</vt:lpstr>
      <vt:lpstr>Sumer virágzása </vt:lpstr>
      <vt:lpstr>A despotikus állam </vt:lpstr>
      <vt:lpstr>A vallás </vt:lpstr>
      <vt:lpstr>A sumérok, a mezopotámiai civilizáció létrehozói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Sumér, az első civilizáció</dc:title>
  <dc:creator>Secondary Teachers 1</dc:creator>
  <cp:lastModifiedBy>Móni</cp:lastModifiedBy>
  <cp:revision>83</cp:revision>
  <cp:lastPrinted>1601-01-01T00:00:00Z</cp:lastPrinted>
  <dcterms:created xsi:type="dcterms:W3CDTF">2005-09-25T20:19:27Z</dcterms:created>
  <dcterms:modified xsi:type="dcterms:W3CDTF">2020-09-10T03:51:39Z</dcterms:modified>
</cp:coreProperties>
</file>